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embeddedFontLst>
    <p:embeddedFont>
      <p:font typeface="Inter" panose="020B0604020202020204" charset="0"/>
      <p:regular r:id="rId12"/>
    </p:embeddedFont>
    <p:embeddedFont>
      <p:font typeface="Inter Bold" panose="020B0604020202020204" charset="0"/>
      <p:regular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1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40" autoAdjust="0"/>
    <p:restoredTop sz="94610"/>
  </p:normalViewPr>
  <p:slideViewPr>
    <p:cSldViewPr snapToGrid="0" snapToObjects="1">
      <p:cViewPr>
        <p:scale>
          <a:sx n="100" d="100"/>
          <a:sy n="100" d="100"/>
        </p:scale>
        <p:origin x="28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917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9601" y="3205459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kern="0" spc="-112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Диаграмма</a:t>
            </a:r>
            <a:r>
              <a:rPr lang="en-US" sz="36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600" b="1" kern="0" spc="-112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спаге</a:t>
            </a:r>
            <a:r>
              <a:rPr lang="en-US" sz="3600" b="1" kern="0" spc="110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тт</a:t>
            </a:r>
            <a:r>
              <a:rPr lang="en-US" sz="3600" b="1" kern="0" spc="-112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</a:t>
            </a:r>
            <a:r>
              <a:rPr lang="en-US" sz="36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в строительной отрасли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09601" y="4670225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Инструмент визуализации и анализа физических перемещений на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строительной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площадке</a:t>
            </a:r>
            <a:r>
              <a:rPr lang="ru-RU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путь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 оптимизации процессов и устранению потерь.</a:t>
            </a:r>
            <a:endParaRPr lang="en-US" sz="14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E6A6076-4173-4B2E-5F33-10AA0D787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32" y="207828"/>
            <a:ext cx="1979947" cy="19799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14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589" y="1248455"/>
            <a:ext cx="6296860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8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Существующие схемы бизнес-процессов в строительстве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625362" y="2549800"/>
            <a:ext cx="3318628" cy="1523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строительстве применяются разнообразные технологические,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информационные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процессные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схемы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1200" kern="0" spc="-2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endParaRPr lang="ru-RU" sz="1200" kern="0" spc="-24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Однако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b="1" kern="0" spc="-2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почти все они имеют </a:t>
            </a:r>
            <a:r>
              <a:rPr lang="en-US" sz="1200" b="1" kern="0" spc="-24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критический</a:t>
            </a:r>
            <a:r>
              <a:rPr lang="en-US" sz="1200" b="1" kern="0" spc="-2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200" b="1" kern="0" spc="-24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недостаток</a:t>
            </a:r>
            <a:r>
              <a:rPr lang="ru-RU" sz="1200" b="1" kern="0" spc="-2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–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отражают физическую реальность строительной площадки.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1211179" y="4567004"/>
            <a:ext cx="2596892" cy="1164034"/>
          </a:xfrm>
          <a:prstGeom prst="roundRect">
            <a:avLst>
              <a:gd name="adj" fmla="val 5456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430863" y="4704021"/>
            <a:ext cx="2226737" cy="870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Стандартные</a:t>
            </a: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схемы</a:t>
            </a:r>
            <a:br>
              <a:rPr lang="ru-RU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</a:t>
            </a: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показывают, где и </a:t>
            </a: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</a:t>
            </a:r>
            <a:r>
              <a:rPr lang="ru-RU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фактически</a:t>
            </a: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движутся</a:t>
            </a:r>
            <a:r>
              <a:rPr lang="ru-RU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люди</a:t>
            </a: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200" kern="0" spc="-24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материалы</a:t>
            </a: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техника.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5420" y="2270185"/>
            <a:ext cx="2963987" cy="1350764"/>
          </a:xfrm>
          <a:prstGeom prst="roundRect">
            <a:avLst>
              <a:gd name="adj" fmla="val 6803"/>
            </a:avLst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4521873" y="2440444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Технологические схемы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4521873" y="2797632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Описывают последовательность операций, но без привязки к пространству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5420" y="3741897"/>
            <a:ext cx="2963987" cy="1350764"/>
          </a:xfrm>
          <a:prstGeom prst="roundRect">
            <a:avLst>
              <a:gd name="adj" fmla="val 6803"/>
            </a:avLst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 6"/>
          <p:cNvSpPr/>
          <p:nvPr/>
        </p:nvSpPr>
        <p:spPr>
          <a:xfrm>
            <a:off x="4521873" y="3912156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Информационные схемы</a:t>
            </a:r>
            <a:endParaRPr lang="en-US" sz="1400" dirty="0"/>
          </a:p>
        </p:txBody>
      </p:sp>
      <p:sp>
        <p:nvSpPr>
          <p:cNvPr id="13" name="Text 7"/>
          <p:cNvSpPr/>
          <p:nvPr/>
        </p:nvSpPr>
        <p:spPr>
          <a:xfrm>
            <a:off x="4521873" y="4269343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Фиксируют потоки данных и документов, игнорируя физические траектории</a:t>
            </a:r>
            <a:endParaRPr lang="en-US" sz="12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5420" y="5213608"/>
            <a:ext cx="2963987" cy="1350764"/>
          </a:xfrm>
          <a:prstGeom prst="roundRect">
            <a:avLst>
              <a:gd name="adj" fmla="val 6803"/>
            </a:avLst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 8"/>
          <p:cNvSpPr/>
          <p:nvPr/>
        </p:nvSpPr>
        <p:spPr>
          <a:xfrm>
            <a:off x="4521873" y="5383868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Схемы бизнес-процессов</a:t>
            </a:r>
            <a:endParaRPr lang="en-US" sz="1400" dirty="0"/>
          </a:p>
        </p:txBody>
      </p:sp>
      <p:sp>
        <p:nvSpPr>
          <p:cNvPr id="16" name="Text 9"/>
          <p:cNvSpPr/>
          <p:nvPr/>
        </p:nvSpPr>
        <p:spPr>
          <a:xfrm>
            <a:off x="4521873" y="5741055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Отражают логику действий, но не реальное расположение на площадке</a:t>
            </a:r>
            <a:endParaRPr lang="en-US" sz="12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6F88570-42D0-BC40-1393-F9C62BEFA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D7A1346-79A7-A608-6A31-794F9D5B12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480" t="33111" r="4032" b="40141"/>
          <a:stretch>
            <a:fillRect/>
          </a:stretch>
        </p:blipFill>
        <p:spPr>
          <a:xfrm>
            <a:off x="650555" y="4937194"/>
            <a:ext cx="444567" cy="4489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39718"/>
            <a:ext cx="10868745" cy="886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8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Диаграмма </a:t>
            </a:r>
            <a:r>
              <a:rPr lang="en-US" sz="2800" b="1" kern="0" spc="14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спаге</a:t>
            </a:r>
            <a:r>
              <a:rPr lang="en-US" sz="2800" b="1" kern="0" spc="13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тт</a:t>
            </a:r>
            <a:r>
              <a:rPr lang="en-US" sz="2800" b="1" kern="0" spc="14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</a:t>
            </a:r>
            <a:r>
              <a:rPr lang="en-US" sz="2800" b="1" kern="0" spc="-8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показывает то, что скрыто в других схемах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61476" y="2257088"/>
            <a:ext cx="3927078" cy="953434"/>
          </a:xfrm>
          <a:prstGeom prst="roundRect">
            <a:avLst>
              <a:gd name="adj" fmla="val 7637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809507" y="2405122"/>
            <a:ext cx="37110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Количество маршрутов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09507" y="2690277"/>
            <a:ext cx="371101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Сколько раз и по каким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путям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осуществляются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перемещения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09434" y="3522689"/>
            <a:ext cx="371109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Траектории перемещений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09506" y="3826324"/>
            <a:ext cx="3711091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Точные пути движения персонала,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материалов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техники на схеме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9606" y="4660325"/>
            <a:ext cx="37110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Затраченное время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09606" y="4928849"/>
            <a:ext cx="371101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Длительность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каждого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перемещения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суммарные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временные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потери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9605" y="5745897"/>
            <a:ext cx="371109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Протяжённость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09605" y="6031052"/>
            <a:ext cx="3711091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Реальные расстояния,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преодолеваемые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ходе рабочего процесса</a:t>
            </a:r>
            <a:endParaRPr lang="en-US" sz="12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F101C7D-46E2-9508-672E-5080D113A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FD76354-0344-4501-AE74-69A95BF95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961" y="2394188"/>
            <a:ext cx="7134241" cy="3981903"/>
          </a:xfrm>
          <a:prstGeom prst="rect">
            <a:avLst/>
          </a:prstGeom>
        </p:spPr>
      </p:pic>
      <p:sp>
        <p:nvSpPr>
          <p:cNvPr id="21" name="Shape 1">
            <a:extLst>
              <a:ext uri="{FF2B5EF4-FFF2-40B4-BE49-F238E27FC236}">
                <a16:creationId xmlns:a16="http://schemas.microsoft.com/office/drawing/2014/main" id="{612E5F11-7CC5-928E-F313-8FAC8173D86C}"/>
              </a:ext>
            </a:extLst>
          </p:cNvPr>
          <p:cNvSpPr/>
          <p:nvPr/>
        </p:nvSpPr>
        <p:spPr>
          <a:xfrm>
            <a:off x="661646" y="3385127"/>
            <a:ext cx="3927078" cy="953434"/>
          </a:xfrm>
          <a:prstGeom prst="roundRect">
            <a:avLst>
              <a:gd name="adj" fmla="val 7637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0501B44E-19F0-C1EB-CF9F-540167B41420}"/>
              </a:ext>
            </a:extLst>
          </p:cNvPr>
          <p:cNvSpPr/>
          <p:nvPr/>
        </p:nvSpPr>
        <p:spPr>
          <a:xfrm>
            <a:off x="661475" y="4501518"/>
            <a:ext cx="3927078" cy="953434"/>
          </a:xfrm>
          <a:prstGeom prst="roundRect">
            <a:avLst>
              <a:gd name="adj" fmla="val 7637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25" name="Shape 1">
            <a:extLst>
              <a:ext uri="{FF2B5EF4-FFF2-40B4-BE49-F238E27FC236}">
                <a16:creationId xmlns:a16="http://schemas.microsoft.com/office/drawing/2014/main" id="{8CCF7C8A-C98B-7EB5-D5D6-828F2A4F4C93}"/>
              </a:ext>
            </a:extLst>
          </p:cNvPr>
          <p:cNvSpPr/>
          <p:nvPr/>
        </p:nvSpPr>
        <p:spPr>
          <a:xfrm>
            <a:off x="664243" y="5618194"/>
            <a:ext cx="3927078" cy="953434"/>
          </a:xfrm>
          <a:prstGeom prst="roundRect">
            <a:avLst>
              <a:gd name="adj" fmla="val 7637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5547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Масштаб применения диаграммы спагетти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1474" y="1988860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Диаграмма может охватывать как отдельный участок площадки, так и всю цепочку — от производителя материалов до готового объекта. Масштаб определяется задачами наблюдения.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798964" y="366603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Персонал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293234" y="3970773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Маршруты рабочих и ИТР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5213335" y="368070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Материалы</a:t>
            </a: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4363135" y="3975983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Перемещение грузов и конструкций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9114694" y="361974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Техника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8283236" y="3961305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Движение строительных машин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3753103" y="5659483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Транспорт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3153663" y="5969454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Маршруты доставки и вывоза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7381981" y="566644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Документы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6550523" y="597658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Потоки информации и согласований</a:t>
            </a:r>
            <a:endParaRPr lang="en-US" sz="14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FFA1084-31B8-9127-0F0A-DCA4D4EC1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DC6B796-455C-0946-3BBA-A10B48B5FE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237" r="99740">
                        <a14:foregroundMark x1="11133" y1="36921" x2="10938" y2="55556"/>
                        <a14:foregroundMark x1="51693" y1="35995" x2="51693" y2="57639"/>
                        <a14:foregroundMark x1="71419" y1="31944" x2="68945" y2="56713"/>
                        <a14:foregroundMark x1="93490" y1="32523" x2="89453" y2="57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147" r="79336" b="35082"/>
          <a:stretch/>
        </p:blipFill>
        <p:spPr>
          <a:xfrm>
            <a:off x="1882227" y="2623197"/>
            <a:ext cx="872139" cy="99167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6446D04-BB14-9CDA-35D0-6E6D104132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237" r="99740">
                        <a14:foregroundMark x1="11133" y1="36921" x2="10938" y2="55556"/>
                        <a14:foregroundMark x1="51693" y1="35995" x2="51693" y2="57639"/>
                        <a14:foregroundMark x1="71419" y1="31944" x2="68945" y2="56713"/>
                        <a14:foregroundMark x1="93490" y1="32523" x2="89453" y2="57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74" r="59616"/>
          <a:stretch/>
        </p:blipFill>
        <p:spPr>
          <a:xfrm>
            <a:off x="5465408" y="2084916"/>
            <a:ext cx="823442" cy="237403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54AF935-BBCA-F8A1-C416-C902564D3C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237" r="99740">
                        <a14:foregroundMark x1="11133" y1="36921" x2="10938" y2="55556"/>
                        <a14:foregroundMark x1="51693" y1="35995" x2="51693" y2="57639"/>
                        <a14:foregroundMark x1="71419" y1="31944" x2="68945" y2="56713"/>
                        <a14:foregroundMark x1="93490" y1="32523" x2="89453" y2="57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210" r="40385"/>
          <a:stretch/>
        </p:blipFill>
        <p:spPr>
          <a:xfrm>
            <a:off x="9153086" y="2047147"/>
            <a:ext cx="819015" cy="237403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E2E8AE2-6F15-F84C-9845-509286EC72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237" r="99740">
                        <a14:foregroundMark x1="11133" y1="36921" x2="10938" y2="55556"/>
                        <a14:foregroundMark x1="51693" y1="35995" x2="51693" y2="57639"/>
                        <a14:foregroundMark x1="71419" y1="31944" x2="68945" y2="56713"/>
                        <a14:foregroundMark x1="93490" y1="32523" x2="89453" y2="57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860" r="21678"/>
          <a:stretch/>
        </p:blipFill>
        <p:spPr>
          <a:xfrm>
            <a:off x="3941862" y="4107352"/>
            <a:ext cx="779170" cy="237403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B19B020-8166-9A79-3E3F-AE325819DC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237" r="99740">
                        <a14:foregroundMark x1="11133" y1="36921" x2="10938" y2="55556"/>
                        <a14:foregroundMark x1="51693" y1="35995" x2="51693" y2="57639"/>
                        <a14:foregroundMark x1="71419" y1="31944" x2="68945" y2="56713"/>
                        <a14:foregroundMark x1="93490" y1="32523" x2="89453" y2="57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759"/>
          <a:stretch/>
        </p:blipFill>
        <p:spPr>
          <a:xfrm>
            <a:off x="7595914" y="4092362"/>
            <a:ext cx="896489" cy="23740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5589" y="1191830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Перемещения = затраты ресурсов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801072" y="2825600"/>
            <a:ext cx="3534282" cy="1549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диаграмме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фиксируются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b="1" kern="0" spc="-27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линии</a:t>
            </a:r>
            <a:br>
              <a:rPr lang="ru-RU" sz="1400" b="1" kern="0" spc="-2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</a:br>
            <a:r>
              <a:rPr lang="en-US" sz="1400" b="1" kern="0" spc="-2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 </a:t>
            </a:r>
            <a:r>
              <a:rPr lang="en-US" sz="1400" b="1" kern="0" spc="-27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цифровые</a:t>
            </a:r>
            <a:r>
              <a:rPr lang="en-US" sz="1400" b="1" kern="0" spc="-2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400" b="1" kern="0" spc="-27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характеристики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каждого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перемещения.Это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превращает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визуальную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схему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точный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инструмент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экономического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анализа</a:t>
            </a:r>
            <a:r>
              <a:rPr lang="en-US" sz="14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5370473"/>
            <a:ext cx="3520788" cy="1252835"/>
          </a:xfrm>
          <a:prstGeom prst="roundRect">
            <a:avLst>
              <a:gd name="adj" fmla="val 6803"/>
            </a:avLst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 2"/>
          <p:cNvSpPr/>
          <p:nvPr/>
        </p:nvSpPr>
        <p:spPr>
          <a:xfrm>
            <a:off x="926779" y="5559584"/>
            <a:ext cx="3066378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Время людей и техники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926779" y="5917069"/>
            <a:ext cx="3066378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Непроизводительные часы, потраченные на передвижение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5354" y="5370473"/>
            <a:ext cx="3520888" cy="1252835"/>
          </a:xfrm>
          <a:prstGeom prst="roundRect">
            <a:avLst>
              <a:gd name="adj" fmla="val 6803"/>
            </a:avLst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4600658" y="5559584"/>
            <a:ext cx="306647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Амортизация и топливо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4600658" y="5917069"/>
            <a:ext cx="3066477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Износ машин и расход энергии при холостых перегонах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9332" y="5370473"/>
            <a:ext cx="3520888" cy="1252835"/>
          </a:xfrm>
          <a:prstGeom prst="roundRect">
            <a:avLst>
              <a:gd name="adj" fmla="val 6803"/>
            </a:avLst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 6"/>
          <p:cNvSpPr/>
          <p:nvPr/>
        </p:nvSpPr>
        <p:spPr>
          <a:xfrm>
            <a:off x="8274637" y="5559584"/>
            <a:ext cx="306647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Потери ценности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8274637" y="5917069"/>
            <a:ext cx="3066477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Ресурсы, израсходованные вместо создания результата</a:t>
            </a:r>
            <a:endParaRPr lang="en-US" sz="13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FF78D47-53FF-C5EB-E1A6-71D74924A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12A700-6614-31B5-680F-ABC1378E2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4524" y="1781633"/>
            <a:ext cx="6505696" cy="32921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1306514"/>
            <a:ext cx="9307278" cy="560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106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Диаграмма </a:t>
            </a:r>
            <a:r>
              <a:rPr lang="en-US" sz="2800" b="1" kern="0" spc="-9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спагетти</a:t>
            </a:r>
            <a:r>
              <a:rPr lang="en-US" sz="2800" b="1" kern="0" spc="-106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как часть системы улучшений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661475" y="1968999"/>
            <a:ext cx="9199701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Данные диаграммы используются </a:t>
            </a:r>
            <a:r>
              <a:rPr lang="en-US" sz="1400" b="1" kern="0" spc="-2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самостоятельно</a:t>
            </a:r>
            <a:r>
              <a:rPr lang="en-US" sz="140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или как источник для более широких инструментов диагностики и оптимизации.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1729836" y="3180875"/>
            <a:ext cx="522849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kern="0" spc="-53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Диаграмма спагетти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1729836" y="3563661"/>
            <a:ext cx="5228499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Сбор данных о фактических перемещениях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1729836" y="4258291"/>
            <a:ext cx="522849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kern="0" spc="-53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Картирование потоков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729836" y="4641077"/>
            <a:ext cx="5228499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VSM </a:t>
            </a:r>
            <a:r>
              <a:rPr lang="ru-RU" sz="140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400" kern="0" spc="-2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карта</a:t>
            </a:r>
            <a:r>
              <a:rPr lang="en-US" sz="140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потока создания ценности</a:t>
            </a:r>
            <a:endParaRPr lang="en-US" sz="1400" dirty="0"/>
          </a:p>
        </p:txBody>
      </p:sp>
      <p:sp>
        <p:nvSpPr>
          <p:cNvPr id="12" name="Text 6"/>
          <p:cNvSpPr/>
          <p:nvPr/>
        </p:nvSpPr>
        <p:spPr>
          <a:xfrm>
            <a:off x="1729836" y="5335708"/>
            <a:ext cx="522849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kern="0" spc="-53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Внедрение улучшений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1729836" y="5718494"/>
            <a:ext cx="5228499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5С, планировка площадки, компоновка оборудования</a:t>
            </a:r>
            <a:endParaRPr lang="en-US" sz="14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B16C37E-1430-48FC-99CD-A8EAF63B8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886" y="2962089"/>
            <a:ext cx="4938166" cy="3213578"/>
          </a:xfrm>
          <a:prstGeom prst="rect">
            <a:avLst/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25609F3-B5B5-E8FF-50DC-51A0EC4F6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sp>
        <p:nvSpPr>
          <p:cNvPr id="2" name="Стрелка: шеврон 1">
            <a:extLst>
              <a:ext uri="{FF2B5EF4-FFF2-40B4-BE49-F238E27FC236}">
                <a16:creationId xmlns:a16="http://schemas.microsoft.com/office/drawing/2014/main" id="{D4FDBB8C-18E4-93B8-DDEF-FDF3CBD877B4}"/>
              </a:ext>
            </a:extLst>
          </p:cNvPr>
          <p:cNvSpPr/>
          <p:nvPr/>
        </p:nvSpPr>
        <p:spPr>
          <a:xfrm rot="5400000">
            <a:off x="548056" y="2980096"/>
            <a:ext cx="1124646" cy="897808"/>
          </a:xfrm>
          <a:prstGeom prst="chevron">
            <a:avLst>
              <a:gd name="adj" fmla="val 19941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6702EBEF-34D1-132B-C9F8-25B4E8CC51B4}"/>
              </a:ext>
            </a:extLst>
          </p:cNvPr>
          <p:cNvSpPr/>
          <p:nvPr/>
        </p:nvSpPr>
        <p:spPr>
          <a:xfrm rot="5400000">
            <a:off x="548056" y="4089878"/>
            <a:ext cx="1124646" cy="897808"/>
          </a:xfrm>
          <a:prstGeom prst="chevron">
            <a:avLst>
              <a:gd name="adj" fmla="val 19941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" name="Стрелка: шеврон 18">
            <a:extLst>
              <a:ext uri="{FF2B5EF4-FFF2-40B4-BE49-F238E27FC236}">
                <a16:creationId xmlns:a16="http://schemas.microsoft.com/office/drawing/2014/main" id="{38408A3E-BB8C-E856-BC18-C926546D0AE9}"/>
              </a:ext>
            </a:extLst>
          </p:cNvPr>
          <p:cNvSpPr/>
          <p:nvPr/>
        </p:nvSpPr>
        <p:spPr>
          <a:xfrm rot="5400000">
            <a:off x="548056" y="5199660"/>
            <a:ext cx="1124646" cy="897808"/>
          </a:xfrm>
          <a:prstGeom prst="chevron">
            <a:avLst>
              <a:gd name="adj" fmla="val 19941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5081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Шаги применения диаграммы спагетти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1475" y="2219484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kern="0" spc="-45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61475" y="2515354"/>
            <a:ext cx="3496877" cy="25400"/>
          </a:xfrm>
          <a:prstGeom prst="rect">
            <a:avLst/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61475" y="2660610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Выбор объекта наблюдения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069292"/>
            <a:ext cx="349687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Определяем процесс и субъект/объект. Готовим план площадки с соблюдением масштаба.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4347359" y="2219484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kern="0" spc="-45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47359" y="2515354"/>
            <a:ext cx="3496877" cy="25400"/>
          </a:xfrm>
          <a:prstGeom prst="rect">
            <a:avLst/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347359" y="2660610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Наблюдение и фиксация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347359" y="3069292"/>
            <a:ext cx="349687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Отражаем истинные траектории, реальные длительности, точки остановки и пересечения маршрутов.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033244" y="2219484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kern="0" spc="-45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033244" y="2515354"/>
            <a:ext cx="3496877" cy="25400"/>
          </a:xfrm>
          <a:prstGeom prst="rect">
            <a:avLst/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033244" y="2660610"/>
            <a:ext cx="373741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Анализ и идеальное состояние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033343" y="3069292"/>
            <a:ext cx="349687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Сопоставляем факт с «идеальным»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процессом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минимум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задержек, минимум расстояний.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61475" y="4602520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kern="0" spc="-45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04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61475" y="4898390"/>
            <a:ext cx="5339820" cy="25400"/>
          </a:xfrm>
          <a:prstGeom prst="rect">
            <a:avLst/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61475" y="5043646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Целевая диаграмма и план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661475" y="5452328"/>
            <a:ext cx="533982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Формируем целевое состояние, разрабатываем план мероприятий. Используем макетное моделирование и САПР.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190301" y="4602520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kern="0" spc="-45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05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6190301" y="4898390"/>
            <a:ext cx="5339820" cy="25400"/>
          </a:xfrm>
          <a:prstGeom prst="rect">
            <a:avLst/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190301" y="5043646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Повторные наблюдения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6190301" y="5452328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Оцениваем результаты внедрённых улучшений и соответствие поставленным целям.</a:t>
            </a:r>
            <a:endParaRPr lang="en-US" sz="145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39B7F6C-4E4B-E51F-2215-36699E4FE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91399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9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Типовые инструменты оптимизации маршрутов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7998022" y="1826835"/>
            <a:ext cx="3538449" cy="757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построения диаграммы применяются системные методы сокращения потерь: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998022" y="2751554"/>
            <a:ext cx="376724" cy="376734"/>
          </a:xfrm>
          <a:prstGeom prst="roundRect">
            <a:avLst>
              <a:gd name="adj" fmla="val 18670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060776" y="2782907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kern="0" spc="-5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8523074" y="2809101"/>
            <a:ext cx="301339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Сократить дистанцию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523074" y="3219073"/>
            <a:ext cx="3013396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Убрать лишние шаги и обратные петли в маршруте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998022" y="4020959"/>
            <a:ext cx="376724" cy="376734"/>
          </a:xfrm>
          <a:prstGeom prst="roundRect">
            <a:avLst>
              <a:gd name="adj" fmla="val 18670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060776" y="4052312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kern="0" spc="-5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8523074" y="4078506"/>
            <a:ext cx="301339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Устранить пересечения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523074" y="4488478"/>
            <a:ext cx="3013396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Разделить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потоки</a:t>
            </a: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транспорта</a:t>
            </a:r>
            <a:br>
              <a:rPr lang="ru-RU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персонала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998022" y="5290364"/>
            <a:ext cx="376724" cy="376734"/>
          </a:xfrm>
          <a:prstGeom prst="roundRect">
            <a:avLst>
              <a:gd name="adj" fmla="val 18670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8060776" y="5321717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kern="0" spc="-5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8523074" y="5347910"/>
            <a:ext cx="3013396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Перегруппировать зоны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8523074" y="5757882"/>
            <a:ext cx="3013396" cy="757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Сместить объекты с наибольшей концентрацией линий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ближе</a:t>
            </a: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друг</a:t>
            </a:r>
            <a:br>
              <a:rPr lang="ru-RU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другу</a:t>
            </a:r>
            <a:endParaRPr lang="en-US" sz="1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7F935BB-A1F4-A643-8498-6575C6CD2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617EC2D-59DE-965D-4310-5DA65578DA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3" b="1849"/>
          <a:stretch>
            <a:fillRect/>
          </a:stretch>
        </p:blipFill>
        <p:spPr>
          <a:xfrm>
            <a:off x="1155202" y="1826835"/>
            <a:ext cx="6298894" cy="46814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54527"/>
            <a:ext cx="10868745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11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Типовые ошибки при использовании диаграммы спагетти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61475" y="2238900"/>
            <a:ext cx="3500747" cy="2295227"/>
          </a:xfrm>
          <a:prstGeom prst="roundRect">
            <a:avLst>
              <a:gd name="adj" fmla="val 3405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633678" y="2450336"/>
            <a:ext cx="2317113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kern="0" spc="-55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Однократное</a:t>
            </a:r>
            <a:r>
              <a:rPr lang="en-US" b="1" kern="0" spc="-5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наблюдение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72905" y="3141593"/>
            <a:ext cx="3077887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kern="0" spc="-29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Один замер не покажет вариативность маршрутов в разное время и у разных исполнителей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5375" y="2238900"/>
            <a:ext cx="3500846" cy="2295227"/>
          </a:xfrm>
          <a:prstGeom prst="roundRect">
            <a:avLst>
              <a:gd name="adj" fmla="val 3405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367499" y="2450336"/>
            <a:ext cx="2267291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800" b="1" kern="0" spc="-5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Однократный </a:t>
            </a:r>
            <a:r>
              <a:rPr lang="en-US" sz="1800" b="1" kern="0" spc="-55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замер</a:t>
            </a:r>
            <a:r>
              <a:rPr lang="en-US" sz="1800" b="1" kern="0" spc="-5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времени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56805" y="3141593"/>
            <a:ext cx="3077986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kern="0" spc="-29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 повторений невозможно выявить среднее значение и колебания скорости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29374" y="2238900"/>
            <a:ext cx="3500747" cy="2295227"/>
          </a:xfrm>
          <a:prstGeom prst="roundRect">
            <a:avLst>
              <a:gd name="adj" fmla="val 3405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9039376" y="2450336"/>
            <a:ext cx="2362444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kern="0" spc="-55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Упрощение</a:t>
            </a:r>
            <a:br>
              <a:rPr lang="ru-RU" b="1" kern="0" spc="-5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</a:br>
            <a:r>
              <a:rPr lang="en-US" sz="1800" b="1" kern="0" spc="-55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маршрута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40804" y="3133513"/>
            <a:ext cx="3077887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kern="0" spc="-29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Отражение «предполагаемого» пути вместо фактически пройденного искажает картину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4717286"/>
            <a:ext cx="5342697" cy="1709241"/>
          </a:xfrm>
          <a:prstGeom prst="roundRect">
            <a:avLst>
              <a:gd name="adj" fmla="val 4572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654879" y="5003536"/>
            <a:ext cx="4146176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kern="0" spc="-5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Недостаточный масштаб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97844" y="5586961"/>
            <a:ext cx="491983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kern="0" spc="-29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Мелкая схема скрывает детали и делает анализ невозможным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87325" y="4717286"/>
            <a:ext cx="5342796" cy="1709241"/>
          </a:xfrm>
          <a:prstGeom prst="roundRect">
            <a:avLst>
              <a:gd name="adj" fmla="val 4572"/>
            </a:avLst>
          </a:prstGeom>
          <a:noFill/>
          <a:ln w="12700" cap="flat">
            <a:solidFill>
              <a:srgbClr val="047AC0"/>
            </a:solidFill>
            <a:prstDash val="solid"/>
            <a:miter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253330" y="5061724"/>
            <a:ext cx="4198363" cy="217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kern="0" spc="-5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Нарушение безопасности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32006" y="5628529"/>
            <a:ext cx="5314519" cy="681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kern="0" spc="-29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Новый маршрут не должен противоречить требованиям охраны труда и ухудшать смежные процессы</a:t>
            </a:r>
            <a:endParaRPr lang="en-US" sz="14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1D5C42E-1453-11F1-9A0E-711614823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A2770A4-6C78-8F9E-EFEC-0748F00532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172" r="99349">
                        <a14:foregroundMark x1="5664" y1="32639" x2="7747" y2="54630"/>
                        <a14:foregroundMark x1="31966" y1="33218" x2="29492" y2="55440"/>
                        <a14:foregroundMark x1="53581" y1="33565" x2="49219" y2="56134"/>
                        <a14:foregroundMark x1="90495" y1="31713" x2="83594" y2="557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9755"/>
          <a:stretch/>
        </p:blipFill>
        <p:spPr>
          <a:xfrm>
            <a:off x="821421" y="1969944"/>
            <a:ext cx="615167" cy="170924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FFC6BF5-F7AF-A493-A7B6-DDE50FC1B8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172" r="99349">
                        <a14:foregroundMark x1="5664" y1="32639" x2="7747" y2="54630"/>
                        <a14:foregroundMark x1="31966" y1="33218" x2="29492" y2="55440"/>
                        <a14:foregroundMark x1="53581" y1="33565" x2="49219" y2="56134"/>
                        <a14:foregroundMark x1="90495" y1="31713" x2="83594" y2="557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881" r="1293"/>
          <a:stretch/>
        </p:blipFill>
        <p:spPr>
          <a:xfrm>
            <a:off x="6398755" y="4418092"/>
            <a:ext cx="602418" cy="170924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D77594-13F7-FE29-8498-56339E444B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172" r="99349">
                        <a14:foregroundMark x1="5664" y1="32639" x2="7747" y2="54630"/>
                        <a14:foregroundMark x1="31966" y1="33218" x2="29492" y2="55440"/>
                        <a14:foregroundMark x1="53581" y1="33565" x2="49219" y2="56134"/>
                        <a14:foregroundMark x1="90495" y1="31713" x2="83594" y2="557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61" r="21328"/>
          <a:stretch/>
        </p:blipFill>
        <p:spPr>
          <a:xfrm>
            <a:off x="8196382" y="1925915"/>
            <a:ext cx="592856" cy="170924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9380DCD-0488-4FB9-7161-FF09878A95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172" r="99349">
                        <a14:foregroundMark x1="5664" y1="32639" x2="7747" y2="54630"/>
                        <a14:foregroundMark x1="31966" y1="33218" x2="29492" y2="55440"/>
                        <a14:foregroundMark x1="53581" y1="33565" x2="49219" y2="56134"/>
                        <a14:foregroundMark x1="90495" y1="31713" x2="83594" y2="557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55" r="60569"/>
          <a:stretch/>
        </p:blipFill>
        <p:spPr>
          <a:xfrm>
            <a:off x="872905" y="4432528"/>
            <a:ext cx="570544" cy="170924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443D605-65F1-D9BA-FC86-F8BE593E1A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4" b="89931" l="1172" r="99349">
                        <a14:foregroundMark x1="5664" y1="32639" x2="7747" y2="54630"/>
                        <a14:foregroundMark x1="31966" y1="33218" x2="29492" y2="55440"/>
                        <a14:foregroundMark x1="53581" y1="33565" x2="49219" y2="56134"/>
                        <a14:foregroundMark x1="90495" y1="31713" x2="83594" y2="557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965" r="40629"/>
          <a:stretch/>
        </p:blipFill>
        <p:spPr>
          <a:xfrm>
            <a:off x="4566399" y="1958087"/>
            <a:ext cx="589669" cy="17092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4136</TotalTime>
  <Words>531</Words>
  <Application>Microsoft Office PowerPoint</Application>
  <PresentationFormat>Широкоэкранный</PresentationFormat>
  <Paragraphs>100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Inter</vt:lpstr>
      <vt:lpstr>Inter Light</vt:lpstr>
      <vt:lpstr>Inter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Москвин Андрей Викторович</cp:lastModifiedBy>
  <cp:revision>20</cp:revision>
  <dcterms:created xsi:type="dcterms:W3CDTF">2026-08-11T17:14:14Z</dcterms:created>
  <dcterms:modified xsi:type="dcterms:W3CDTF">2026-09-21T13:29:20Z</dcterms:modified>
</cp:coreProperties>
</file>